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2"/>
  </p:notesMasterIdLst>
  <p:sldIdLst>
    <p:sldId id="264" r:id="rId2"/>
    <p:sldId id="622" r:id="rId3"/>
    <p:sldId id="355" r:id="rId4"/>
    <p:sldId id="485" r:id="rId5"/>
    <p:sldId id="498" r:id="rId6"/>
    <p:sldId id="593" r:id="rId7"/>
    <p:sldId id="618" r:id="rId8"/>
    <p:sldId id="621" r:id="rId9"/>
    <p:sldId id="620" r:id="rId10"/>
    <p:sldId id="617" r:id="rId11"/>
  </p:sldIdLst>
  <p:sldSz cx="24377650" cy="13716000"/>
  <p:notesSz cx="6858000" cy="9144000"/>
  <p:defaultTextStyle>
    <a:defPPr>
      <a:defRPr lang="en-US"/>
    </a:defPPr>
    <a:lvl1pPr marL="0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D7E"/>
    <a:srgbClr val="E2E5E7"/>
    <a:srgbClr val="FFFF00"/>
    <a:srgbClr val="1E1F25"/>
    <a:srgbClr val="FFFFFF"/>
    <a:srgbClr val="B0B7BD"/>
    <a:srgbClr val="AFCFD4"/>
    <a:srgbClr val="1A1A1A"/>
    <a:srgbClr val="48AEC5"/>
    <a:srgbClr val="C05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8462" autoAdjust="0"/>
  </p:normalViewPr>
  <p:slideViewPr>
    <p:cSldViewPr snapToGrid="0">
      <p:cViewPr varScale="1">
        <p:scale>
          <a:sx n="39" d="100"/>
          <a:sy n="39" d="100"/>
        </p:scale>
        <p:origin x="40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8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77EB-3C5C-4EF2-8437-F69B08DD1AFB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3AF90-C59E-43F8-AAE7-68812F8763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4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6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7ABC7-C790-47EB-AD2B-A11C9DAC04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06250C-9965-411F-8AD7-56A1E7642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0815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Image 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AD4BE-1768-440F-880F-E11F8C29A4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10158" y="3381556"/>
            <a:ext cx="12437608" cy="6975698"/>
          </a:xfrm>
        </p:spPr>
        <p:txBody>
          <a:bodyPr>
            <a:normAutofit/>
          </a:bodyPr>
          <a:lstStyle>
            <a:lvl1pPr marL="0" indent="0" algn="ctr">
              <a:buNone/>
              <a:defRPr sz="3999"/>
            </a:lvl1pPr>
          </a:lstStyle>
          <a:p>
            <a:r>
              <a:rPr lang="en-US" dirty="0"/>
              <a:t>Click icon to add picture</a:t>
            </a:r>
            <a:endParaRPr lang="hu-H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E31730-A377-4295-B8D0-06244B3948CE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14400" y="6264407"/>
            <a:ext cx="7798890" cy="626745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4F257-5724-480F-AA2A-B2C4EB1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1097"/>
            <a:ext cx="7798890" cy="5262466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999BA5C-B696-4A9D-8367-1DE99331E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54A053-7A90-419E-A9E5-79CBD037B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3378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1437F9-3699-4339-A715-F5383C64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30251"/>
            <a:ext cx="22513924" cy="265112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DD4F4B-7A77-423A-A7D4-97377E4E9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24001" y="3695701"/>
            <a:ext cx="21393150" cy="882015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16A3B-919B-483D-A1D2-9EDD12087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EC7FDA-A0BD-45CD-A781-2209104AA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8317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1437F9-3699-4339-A715-F5383C64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30251"/>
            <a:ext cx="22513924" cy="265112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16A3B-919B-483D-A1D2-9EDD12087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EC7FDA-A0BD-45CD-A781-2209104AA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A787419-9B9D-426F-8696-FE1BD985397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4001" y="3695700"/>
            <a:ext cx="21393150" cy="8820151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accent4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4300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1437F9-3699-4339-A715-F5383C64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30251"/>
            <a:ext cx="22513924" cy="265112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ED7F15-E721-4947-BD83-14772DDE8B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3695700"/>
            <a:ext cx="11106151" cy="8839201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DD4F4B-7A77-423A-A7D4-97377E4E9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384654" y="3695701"/>
            <a:ext cx="11043671" cy="883920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accent5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C127E9E-5AF0-43A3-88C7-B59BBDC4E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255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FC67DA1-9134-406B-A6AF-B80850EB3CFD}"/>
              </a:ext>
            </a:extLst>
          </p:cNvPr>
          <p:cNvSpPr txBox="1">
            <a:spLocks/>
          </p:cNvSpPr>
          <p:nvPr userDrawn="1"/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17" rtl="0" eaLnBrk="1" latinLnBrk="0" hangingPunct="1">
              <a:defRPr sz="2400" kern="12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31402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BE6426-2DBD-4696-8159-28C9492F158A}"/>
              </a:ext>
            </a:extLst>
          </p:cNvPr>
          <p:cNvSpPr/>
          <p:nvPr userDrawn="1"/>
        </p:nvSpPr>
        <p:spPr>
          <a:xfrm>
            <a:off x="15236031" y="0"/>
            <a:ext cx="914161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5EA637-83A8-450C-9CDC-A868572005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1637217"/>
            <a:ext cx="13954330" cy="10992358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7D17FE-B2F1-4324-A1BA-FE943CD853D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6142796" y="5576279"/>
            <a:ext cx="7285529" cy="7053296"/>
          </a:xfrm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0" marR="0" lvl="0" indent="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BC4471-D956-48E9-9E3C-762F9CCB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350" y="1637217"/>
            <a:ext cx="7269157" cy="384048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1EC61E-C499-4797-A51C-101FD2BA7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255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7C3C9B-A3FB-4A69-850F-3D3467832154}"/>
              </a:ext>
            </a:extLst>
          </p:cNvPr>
          <p:cNvSpPr txBox="1">
            <a:spLocks/>
          </p:cNvSpPr>
          <p:nvPr userDrawn="1"/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17" rtl="0" eaLnBrk="1" latinLnBrk="0" hangingPunct="1">
              <a:defRPr sz="2400" kern="12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8216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CD6-29D5-4911-B759-A701D80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654176"/>
            <a:ext cx="16840200" cy="2156671"/>
          </a:xfrm>
        </p:spPr>
        <p:txBody>
          <a:bodyPr anchor="b">
            <a:normAutofit/>
          </a:bodyPr>
          <a:lstStyle>
            <a:lvl1pPr algn="l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6935B-2564-442A-A420-0A84A2BFC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6F87-24EE-4230-90BB-0E0D55DC2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07811" y="12943497"/>
            <a:ext cx="565233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DA110-CE91-4A75-95D7-989E51805C89}"/>
              </a:ext>
            </a:extLst>
          </p:cNvPr>
          <p:cNvSpPr txBox="1"/>
          <p:nvPr userDrawn="1"/>
        </p:nvSpPr>
        <p:spPr>
          <a:xfrm>
            <a:off x="18407811" y="9579511"/>
            <a:ext cx="565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aleway" panose="020B0503030101060003" pitchFamily="34" charset="0"/>
              </a:rPr>
              <a:t>United</a:t>
            </a: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Raleway" panose="020B0503030101060003" pitchFamily="34" charset="0"/>
              </a:rPr>
              <a:t>States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744 Yorkway Place, Jenkintown, PA, 19046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Toll Free 1 877 517 6540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Email getinfousa@webagesolutions.com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E5D04-9199-4938-827B-AAF76DDA2EAB}"/>
              </a:ext>
            </a:extLst>
          </p:cNvPr>
          <p:cNvSpPr txBox="1"/>
          <p:nvPr userDrawn="1"/>
        </p:nvSpPr>
        <p:spPr>
          <a:xfrm>
            <a:off x="18407811" y="11087100"/>
            <a:ext cx="565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Raleway" panose="020B0503030101060003" pitchFamily="34" charset="0"/>
              </a:rPr>
              <a:t>Canada</a:t>
            </a:r>
          </a:p>
          <a:p>
            <a:pPr lvl="0">
              <a:spcBef>
                <a:spcPct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821A Bloor Street West, Toronto, Ontario, M6G 1M1</a:t>
            </a:r>
          </a:p>
          <a:p>
            <a:pPr lvl="0">
              <a:spcBef>
                <a:spcPct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Toll Free 1 866 206 4644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Email getinfo@webagesolutions.com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77CC08-0FC6-4A57-BFD8-D7BA458697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14401" y="3994997"/>
            <a:ext cx="16840200" cy="6784843"/>
          </a:xfrm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89311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18928-809B-43CE-83BB-77E8F1301B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23" y="4076701"/>
            <a:ext cx="18651955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8EF47-B13C-47F1-BB69-2E32AD9AC4A8}"/>
              </a:ext>
            </a:extLst>
          </p:cNvPr>
          <p:cNvSpPr txBox="1"/>
          <p:nvPr userDrawn="1"/>
        </p:nvSpPr>
        <p:spPr>
          <a:xfrm>
            <a:off x="7119144" y="7200901"/>
            <a:ext cx="97200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Raleway" panose="020B0503030101060003" pitchFamily="34" charset="0"/>
              </a:rPr>
              <a:t>United</a:t>
            </a: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Raleway" panose="020B0503030101060003" pitchFamily="34" charset="0"/>
              </a:rPr>
              <a:t>States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744 Yorkway Place, Jenkintown, PA, 19046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Toll Free 1 877 517 6540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Email getinfousa@webagesolutions.com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52582-2533-4574-B566-0F50A104361C}"/>
              </a:ext>
            </a:extLst>
          </p:cNvPr>
          <p:cNvSpPr txBox="1"/>
          <p:nvPr userDrawn="1"/>
        </p:nvSpPr>
        <p:spPr>
          <a:xfrm>
            <a:off x="7143750" y="9534571"/>
            <a:ext cx="9715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3200" b="1" dirty="0">
                <a:solidFill>
                  <a:schemeClr val="accent5"/>
                </a:solidFill>
                <a:latin typeface="Raleway" panose="020B0503030101060003" pitchFamily="34" charset="0"/>
              </a:rPr>
              <a:t>Canada</a:t>
            </a:r>
          </a:p>
          <a:p>
            <a:pPr lvl="0">
              <a:spcBef>
                <a:spcPct val="0"/>
              </a:spcBef>
              <a:buNone/>
            </a:pP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821A Bloor Street West, Toronto, Ontario, M6G 1M1</a:t>
            </a:r>
          </a:p>
          <a:p>
            <a:pPr lvl="0">
              <a:spcBef>
                <a:spcPct val="0"/>
              </a:spcBef>
              <a:buNone/>
            </a:pP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Toll Free 1 866 206 4644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Email getinfo@webagesolutions.com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936FC-1ADD-40E1-8597-049D9825E06C}"/>
              </a:ext>
            </a:extLst>
          </p:cNvPr>
          <p:cNvSpPr txBox="1"/>
          <p:nvPr userDrawn="1"/>
        </p:nvSpPr>
        <p:spPr>
          <a:xfrm>
            <a:off x="7328789" y="2309702"/>
            <a:ext cx="972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5"/>
                </a:solidFill>
                <a:latin typeface="Raleway" panose="020B0503030101060003" pitchFamily="34" charset="0"/>
              </a:rPr>
              <a:t>CONTACT US</a:t>
            </a:r>
            <a:endParaRPr lang="en-US" sz="7200" dirty="0">
              <a:solidFill>
                <a:schemeClr val="accent5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0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8CB80AE-84A2-4242-8445-2FEB1B7A2F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48050" y="0"/>
            <a:ext cx="82296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553298-303B-487B-BEAF-4734C140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973179"/>
            <a:ext cx="14344649" cy="1408198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EF34BC-8CD2-4A53-86F2-138624B1421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486274" y="3718511"/>
            <a:ext cx="6772775" cy="823912"/>
          </a:xfrm>
        </p:spPr>
        <p:txBody>
          <a:bodyPr anchor="b">
            <a:noAutofit/>
          </a:bodyPr>
          <a:lstStyle>
            <a:lvl1pPr marL="0" indent="0">
              <a:buNone/>
              <a:defRPr sz="40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DDE2E2-0734-4EAF-BCF7-07CAB2F451A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486275" y="4952205"/>
            <a:ext cx="6772774" cy="764084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7C139-86BE-45B4-A612-524688FFED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14401" y="3718511"/>
            <a:ext cx="6772775" cy="823912"/>
          </a:xfrm>
        </p:spPr>
        <p:txBody>
          <a:bodyPr anchor="b">
            <a:noAutofit/>
          </a:bodyPr>
          <a:lstStyle>
            <a:lvl1pPr marL="0" indent="0">
              <a:buNone/>
              <a:defRPr sz="40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07D701-0040-4F62-8517-F9664F7097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4402" y="4952205"/>
            <a:ext cx="6772774" cy="764084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6579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A5C74A5-0422-48D0-B2D9-AFA986D20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362" y="0"/>
            <a:ext cx="15433286" cy="13716000"/>
          </a:xfrm>
          <a:custGeom>
            <a:avLst/>
            <a:gdLst>
              <a:gd name="connsiteX0" fmla="*/ 0 w 15433286"/>
              <a:gd name="connsiteY0" fmla="*/ 0 h 13716000"/>
              <a:gd name="connsiteX1" fmla="*/ 8930944 w 15433286"/>
              <a:gd name="connsiteY1" fmla="*/ 0 h 13716000"/>
              <a:gd name="connsiteX2" fmla="*/ 15433286 w 15433286"/>
              <a:gd name="connsiteY2" fmla="*/ 13715996 h 13716000"/>
              <a:gd name="connsiteX3" fmla="*/ 15433286 w 15433286"/>
              <a:gd name="connsiteY3" fmla="*/ 13716000 h 13716000"/>
              <a:gd name="connsiteX4" fmla="*/ 6502344 w 15433286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3286" h="13716000">
                <a:moveTo>
                  <a:pt x="0" y="0"/>
                </a:moveTo>
                <a:lnTo>
                  <a:pt x="8930944" y="0"/>
                </a:lnTo>
                <a:lnTo>
                  <a:pt x="15433286" y="13715996"/>
                </a:lnTo>
                <a:lnTo>
                  <a:pt x="15433286" y="13716000"/>
                </a:lnTo>
                <a:lnTo>
                  <a:pt x="6502344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2091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D49723DB-3C5F-4195-AE39-250A330593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779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7ABC7-C790-47EB-AD2B-A11C9DAC04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DF218D-A023-43FE-8948-8BD15D77B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2017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2564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595A2A1E-22C9-4182-9B2A-1F80CE8DEF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870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6002" y="2244726"/>
            <a:ext cx="12576448" cy="4775200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6002" y="7204076"/>
            <a:ext cx="12576448" cy="3311524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317D7-CA33-4B9F-8E5A-2A510074E98D}"/>
              </a:ext>
            </a:extLst>
          </p:cNvPr>
          <p:cNvSpPr/>
          <p:nvPr userDrawn="1"/>
        </p:nvSpPr>
        <p:spPr>
          <a:xfrm>
            <a:off x="190500" y="1541946"/>
            <a:ext cx="10570464" cy="10632109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101F6-AC17-4851-9847-E5EB8170B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r="11898"/>
          <a:stretch/>
        </p:blipFill>
        <p:spPr>
          <a:xfrm>
            <a:off x="18116550" y="12354982"/>
            <a:ext cx="5924550" cy="1087969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F1BF25C-D426-43C4-9DB8-2C376A354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2024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69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6002" y="2244726"/>
            <a:ext cx="12576448" cy="4775200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6002" y="7204076"/>
            <a:ext cx="12576448" cy="331152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5EE60-D092-4D77-BF90-FF071DF33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1540764"/>
            <a:ext cx="10572822" cy="10634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ED958-C858-45A9-915F-33830C8BA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DF6774-D6AB-439A-AC31-3B1868A1C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8363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76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lin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47F-9AA8-4E73-89E9-3C1DDA0B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25474"/>
            <a:ext cx="22532976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D5D45C-784C-4B21-AC87-6E15CFA68B95}"/>
              </a:ext>
            </a:extLst>
          </p:cNvPr>
          <p:cNvCxnSpPr>
            <a:cxnSpLocks/>
          </p:cNvCxnSpPr>
          <p:nvPr userDrawn="1"/>
        </p:nvCxnSpPr>
        <p:spPr>
          <a:xfrm>
            <a:off x="1009650" y="1752600"/>
            <a:ext cx="22437725" cy="0"/>
          </a:xfrm>
          <a:prstGeom prst="line">
            <a:avLst/>
          </a:prstGeom>
          <a:ln w="1143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4B8FE8-4A93-4A8E-8397-FF41AA37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6B46302-2667-4D47-BA52-EE4F5F819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392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855191-676E-49F2-BC70-6992B8235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CF8596-2CFC-47B2-AA50-BD0E0B6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8816C-3F04-464E-B094-7745EDF8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25474"/>
            <a:ext cx="22532976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573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line Image Bullets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47F-9AA8-4E73-89E9-3C1DDA0B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9274"/>
            <a:ext cx="22532975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D5D45C-784C-4B21-AC87-6E15CFA68B95}"/>
              </a:ext>
            </a:extLst>
          </p:cNvPr>
          <p:cNvCxnSpPr>
            <a:cxnSpLocks/>
          </p:cNvCxnSpPr>
          <p:nvPr userDrawn="1"/>
        </p:nvCxnSpPr>
        <p:spPr>
          <a:xfrm>
            <a:off x="971550" y="1752600"/>
            <a:ext cx="22517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D05C41-ACF0-4CB1-80ED-5185B6E83A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343150"/>
            <a:ext cx="10763686" cy="101346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AA33B2-4A7B-4BC3-AB94-3CE1595D848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2020551" y="2343150"/>
            <a:ext cx="11426824" cy="1013460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BC14E87-5133-4208-AE38-B8CA49CC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E132EBC-E5E0-4795-BB61-587C933A3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5731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line Image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47F-9AA8-4E73-89E9-3C1DDA0B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9274"/>
            <a:ext cx="22532975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D5D45C-784C-4B21-AC87-6E15CFA68B95}"/>
              </a:ext>
            </a:extLst>
          </p:cNvPr>
          <p:cNvCxnSpPr>
            <a:cxnSpLocks/>
          </p:cNvCxnSpPr>
          <p:nvPr userDrawn="1"/>
        </p:nvCxnSpPr>
        <p:spPr>
          <a:xfrm>
            <a:off x="1009650" y="1752600"/>
            <a:ext cx="22479000" cy="0"/>
          </a:xfrm>
          <a:prstGeom prst="line">
            <a:avLst/>
          </a:prstGeom>
          <a:ln w="1143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D05C41-ACF0-4CB1-80ED-5185B6E83A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381250"/>
            <a:ext cx="10763686" cy="10096500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AC0956-7CFB-4214-BEA4-C6E49A28EFE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2042189" y="2381250"/>
            <a:ext cx="11405186" cy="1009650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accent5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15C2AC-BB8E-4096-992E-8123B955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EA1A86-DD0C-4FE5-A094-51D3252A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5213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30251"/>
            <a:ext cx="226504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651250"/>
            <a:ext cx="226504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84914" y="12712701"/>
            <a:ext cx="10799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4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27" r:id="rId3"/>
    <p:sldLayoutId id="2147483729" r:id="rId4"/>
    <p:sldLayoutId id="2147483711" r:id="rId5"/>
    <p:sldLayoutId id="2147483736" r:id="rId6"/>
    <p:sldLayoutId id="2147483737" r:id="rId7"/>
    <p:sldLayoutId id="2147483739" r:id="rId8"/>
    <p:sldLayoutId id="2147483738" r:id="rId9"/>
    <p:sldLayoutId id="2147483741" r:id="rId10"/>
    <p:sldLayoutId id="2147483735" r:id="rId11"/>
    <p:sldLayoutId id="2147483744" r:id="rId12"/>
    <p:sldLayoutId id="2147483734" r:id="rId13"/>
    <p:sldLayoutId id="2147483731" r:id="rId14"/>
    <p:sldLayoutId id="2147483708" r:id="rId15"/>
    <p:sldLayoutId id="2147483745" r:id="rId16"/>
    <p:sldLayoutId id="2147483722" r:id="rId17"/>
    <p:sldLayoutId id="2147483725" r:id="rId18"/>
    <p:sldLayoutId id="2147483724" r:id="rId19"/>
    <p:sldLayoutId id="2147483723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8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1pPr>
      <a:lvl2pPr marL="1485900" indent="-57150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panose="05000000000000000000" pitchFamily="2" charset="2"/>
        <a:buChar char="v"/>
        <a:defRPr sz="3600" kern="1200">
          <a:solidFill>
            <a:schemeClr val="bg1">
              <a:lumMod val="6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2400300" indent="-5715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3pPr>
      <a:lvl4pPr marL="32004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4pPr>
      <a:lvl5pPr marL="41148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32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eb.dev/blog/viewport-uni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css-layouts-from-float-to-flexbox-and-grid/" TargetMode="External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linkedin.com/learning/bootstrap-5-essential-train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linkedin.com/learning/css-layouts-from-float-to-flexbox-and-grid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linkedin.com/learning/bootstrap-5-essential-training" TargetMode="Externa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raybo.org/slides_bootstrap5/#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B436-86C2-4D26-8AA6-C4FA7CFB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458097"/>
            <a:ext cx="17769016" cy="4125381"/>
          </a:xfrm>
        </p:spPr>
        <p:txBody>
          <a:bodyPr>
            <a:normAutofit/>
          </a:bodyPr>
          <a:lstStyle/>
          <a:p>
            <a:pPr algn="l"/>
            <a:r>
              <a:rPr lang="en-US" sz="10000" b="1" dirty="0"/>
              <a:t>Flexbox/Bootstrap/</a:t>
            </a:r>
            <a:br>
              <a:rPr lang="en-US" sz="10000" b="1" dirty="0"/>
            </a:br>
            <a:r>
              <a:rPr lang="en-US" sz="10000" b="1" dirty="0"/>
              <a:t>Responsive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7F0A-BC2A-4FDA-A8A6-3B8D710BF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Web Age Solutions All rights reserved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285B15-FC80-47E2-AD9E-F6C315A29D30}"/>
              </a:ext>
            </a:extLst>
          </p:cNvPr>
          <p:cNvSpPr txBox="1">
            <a:spLocks/>
          </p:cNvSpPr>
          <p:nvPr/>
        </p:nvSpPr>
        <p:spPr>
          <a:xfrm>
            <a:off x="10107827" y="6316542"/>
            <a:ext cx="13993777" cy="1082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Raleway" panose="020B0503030101060003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latin typeface="+mn-lt"/>
              </a:rPr>
              <a:t>This week Study Overview</a:t>
            </a:r>
          </a:p>
        </p:txBody>
      </p:sp>
    </p:spTree>
    <p:extLst>
      <p:ext uri="{BB962C8B-B14F-4D97-AF65-F5344CB8AC3E}">
        <p14:creationId xmlns:p14="http://schemas.microsoft.com/office/powerpoint/2010/main" val="328744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Additional Reading and Examples to Play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A7158-B96E-89A4-AC44-2130A4FD6B24}"/>
              </a:ext>
            </a:extLst>
          </p:cNvPr>
          <p:cNvSpPr txBox="1"/>
          <p:nvPr/>
        </p:nvSpPr>
        <p:spPr>
          <a:xfrm>
            <a:off x="1445740" y="3932780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https://codepen.io/jsarachan/pen/XeaZLR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E3E32-0D4A-A65A-BB87-D48DD07B02F2}"/>
              </a:ext>
            </a:extLst>
          </p:cNvPr>
          <p:cNvSpPr txBox="1"/>
          <p:nvPr/>
        </p:nvSpPr>
        <p:spPr>
          <a:xfrm>
            <a:off x="1445740" y="5079030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https://codepen.io/mikeyroy/pen/bNvPQJ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2C422-FA0C-A117-6275-AA4F65B207F5}"/>
              </a:ext>
            </a:extLst>
          </p:cNvPr>
          <p:cNvSpPr txBox="1"/>
          <p:nvPr/>
        </p:nvSpPr>
        <p:spPr>
          <a:xfrm>
            <a:off x="1445740" y="6085863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https://codepen.io/enxaneta/full/adLPwv/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8A542-C229-88DE-3EAA-EA3B1AF3A22B}"/>
              </a:ext>
            </a:extLst>
          </p:cNvPr>
          <p:cNvSpPr txBox="1"/>
          <p:nvPr/>
        </p:nvSpPr>
        <p:spPr>
          <a:xfrm>
            <a:off x="1445740" y="7191028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https://freefrontend.com/css-flexbox-examples/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B50F3-91A9-5FA6-39CB-5C3EDC24271B}"/>
              </a:ext>
            </a:extLst>
          </p:cNvPr>
          <p:cNvSpPr txBox="1"/>
          <p:nvPr/>
        </p:nvSpPr>
        <p:spPr>
          <a:xfrm>
            <a:off x="1445740" y="2664624"/>
            <a:ext cx="16051427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https://developer.mozilla.org/en-US/docs/Learn/CSS/CSS_layout/Flexbox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C7E55D-7E83-E1FB-B8C6-C1660BFE3290}"/>
              </a:ext>
            </a:extLst>
          </p:cNvPr>
          <p:cNvSpPr txBox="1"/>
          <p:nvPr/>
        </p:nvSpPr>
        <p:spPr>
          <a:xfrm>
            <a:off x="1445740" y="9535807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https://getbootstrap.com/docs/5.3/examples/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EC3D2-C21A-79A0-C8B1-8E07CE564ED0}"/>
              </a:ext>
            </a:extLst>
          </p:cNvPr>
          <p:cNvSpPr txBox="1"/>
          <p:nvPr/>
        </p:nvSpPr>
        <p:spPr>
          <a:xfrm>
            <a:off x="1445740" y="10582885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https://freefrontend.com/bootstrap-code-examples/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C41A9A-35F5-D420-D084-F89706C29032}"/>
              </a:ext>
            </a:extLst>
          </p:cNvPr>
          <p:cNvSpPr txBox="1"/>
          <p:nvPr/>
        </p:nvSpPr>
        <p:spPr>
          <a:xfrm>
            <a:off x="1445740" y="8292324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https://getbootstrap.com/</a:t>
            </a:r>
          </a:p>
        </p:txBody>
      </p:sp>
    </p:spTree>
    <p:extLst>
      <p:ext uri="{BB962C8B-B14F-4D97-AF65-F5344CB8AC3E}">
        <p14:creationId xmlns:p14="http://schemas.microsoft.com/office/powerpoint/2010/main" val="192452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1. What is _______________?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81EED0-4209-7E6C-D428-23E0959129B6}"/>
              </a:ext>
            </a:extLst>
          </p:cNvPr>
          <p:cNvSpPr txBox="1"/>
          <p:nvPr/>
        </p:nvSpPr>
        <p:spPr>
          <a:xfrm>
            <a:off x="914400" y="2560120"/>
            <a:ext cx="1710067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Responsive Web Design?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create web pages that look good on all devices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responsive web design will automatically adjust for different screen sizes and viewports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Viewport?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visual area of a webpage as it is displayed on a device (smartphone or tablet) screen or monitor</a:t>
            </a:r>
            <a:r>
              <a:rPr lang="en-US" sz="28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https://web.dev/blog/viewport-units</a:t>
            </a:r>
            <a:endParaRPr lang="en-US" sz="2800" b="1" i="0" dirty="0">
              <a:solidFill>
                <a:srgbClr val="202124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1" i="0" dirty="0">
              <a:solidFill>
                <a:srgbClr val="202124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117" lvl="1" indent="-3429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9370C-E642-22AE-90A0-70C1D6A910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88" r="52952" b="-1"/>
          <a:stretch/>
        </p:blipFill>
        <p:spPr>
          <a:xfrm>
            <a:off x="1573755" y="6524368"/>
            <a:ext cx="5820953" cy="5673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B50B8-F642-CB1F-9123-7A3C56335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37" t="13646" r="62075"/>
          <a:stretch/>
        </p:blipFill>
        <p:spPr>
          <a:xfrm>
            <a:off x="8878581" y="6066243"/>
            <a:ext cx="4219581" cy="7073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8C6C6-4569-8306-F3CD-1DC56B665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46" t="13646" r="61546"/>
          <a:stretch/>
        </p:blipFill>
        <p:spPr>
          <a:xfrm>
            <a:off x="13643993" y="5980417"/>
            <a:ext cx="4893276" cy="70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1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2. This week study overview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F45E1-7E7B-5342-0FD4-E8DA1E125925}"/>
              </a:ext>
            </a:extLst>
          </p:cNvPr>
          <p:cNvSpPr txBox="1"/>
          <p:nvPr/>
        </p:nvSpPr>
        <p:spPr>
          <a:xfrm>
            <a:off x="1360081" y="2424705"/>
            <a:ext cx="15448788" cy="9839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all the coursework this week, a CODEPEN account will be helpful. </a:t>
            </a:r>
          </a:p>
          <a:p>
            <a:pPr marL="1257117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free. </a:t>
            </a:r>
          </a:p>
          <a:p>
            <a:pPr marL="1257117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suggest you use a personal email account. </a:t>
            </a:r>
          </a:p>
          <a:p>
            <a:pPr marL="1257117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 up here: </a:t>
            </a:r>
            <a:r>
              <a:rPr lang="en-CA" sz="2400" b="1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https://codepen.io/</a:t>
            </a:r>
            <a:endParaRPr lang="en-US" sz="24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Arial-BoldMT"/>
              </a:rPr>
              <a:t>Flexbox Study 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CA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tudy with Christina Truong 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https://www.linkedin.com/learning/css-layouts-from-float-to-flexbox-and-grid/</a:t>
            </a:r>
            <a:endParaRPr lang="en-CA" sz="2400" b="1" u="sng" kern="100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CA" sz="2400" b="1" u="sng" kern="100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kern="100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Overview of Page Layouts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Float, Display and Position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kern="100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FlexBox</a:t>
            </a:r>
            <a:endParaRPr lang="en-CA" sz="2400" b="1" u="sng" kern="100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Grid – not required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highlight>
                <a:srgbClr val="FFFF00"/>
              </a:highlight>
              <a:latin typeface="Arial-Bold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-BoldMT"/>
              </a:rPr>
              <a:t>Bootstrap Study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CA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tudy with Ray Villalobos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https://www.linkedin.com/learning/bootstrap-5-essential-training/</a:t>
            </a:r>
            <a:endParaRPr lang="en-CA" sz="2400" b="1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99967" lvl="1" indent="-285750">
              <a:buFont typeface="Arial" panose="020B0604020202020204" pitchFamily="34" charset="0"/>
              <a:buChar char="•"/>
            </a:pPr>
            <a:endParaRPr lang="en-CA" sz="2400" b="1" u="sng" dirty="0">
              <a:solidFill>
                <a:srgbClr val="0563C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Getting Started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Essential Classes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Elements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Modifying Elements</a:t>
            </a:r>
            <a:endParaRPr lang="en-CA" sz="2400" b="1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b="1" i="0" u="none" strike="noStrike" baseline="0" dirty="0">
              <a:latin typeface="Arial-BoldMT"/>
            </a:endParaRPr>
          </a:p>
        </p:txBody>
      </p:sp>
    </p:spTree>
    <p:extLst>
      <p:ext uri="{BB962C8B-B14F-4D97-AF65-F5344CB8AC3E}">
        <p14:creationId xmlns:p14="http://schemas.microsoft.com/office/powerpoint/2010/main" val="275192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3. Flexbox Overview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7681-FE74-6D7A-DB91-5F8E11FD0EB6}"/>
              </a:ext>
            </a:extLst>
          </p:cNvPr>
          <p:cNvSpPr txBox="1"/>
          <p:nvPr/>
        </p:nvSpPr>
        <p:spPr>
          <a:xfrm>
            <a:off x="914400" y="2526223"/>
            <a:ext cx="15445946" cy="1200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https://www.linkedin.com/learning/css-layouts-from-float-to-flexbox-and-grid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9FB3A-8F82-169E-97CA-67B297225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9" t="14968" r="13135"/>
          <a:stretch/>
        </p:blipFill>
        <p:spPr>
          <a:xfrm>
            <a:off x="919462" y="3375306"/>
            <a:ext cx="11269363" cy="696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63467B-AE95-6B1F-EB1C-4BFC1E3F2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88" t="28730" r="16792" b="25412"/>
          <a:stretch/>
        </p:blipFill>
        <p:spPr>
          <a:xfrm>
            <a:off x="12519926" y="3464335"/>
            <a:ext cx="3202932" cy="4023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E8E4BC-94F4-30C8-A5B0-DC2601EE2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00" t="22036" r="23773" b="15153"/>
          <a:stretch/>
        </p:blipFill>
        <p:spPr>
          <a:xfrm>
            <a:off x="16053959" y="3464335"/>
            <a:ext cx="3366358" cy="7463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FA7004-9E2B-D70A-5D7D-D7B3BD747E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237" t="23114" r="15850" b="4896"/>
          <a:stretch/>
        </p:blipFill>
        <p:spPr>
          <a:xfrm>
            <a:off x="19894378" y="3464335"/>
            <a:ext cx="3563810" cy="692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4. Flexbox Exercises and Exercise Files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5ABC48-99A1-EA5B-B041-E778B7F942D0}"/>
              </a:ext>
            </a:extLst>
          </p:cNvPr>
          <p:cNvSpPr txBox="1"/>
          <p:nvPr/>
        </p:nvSpPr>
        <p:spPr>
          <a:xfrm>
            <a:off x="914400" y="2227087"/>
            <a:ext cx="12185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Arial-BoldMT"/>
              </a:rPr>
              <a:t>Download LinkedIn Materials Exercises Files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-BoldMT"/>
              </a:rPr>
              <a:t>Ex_Files_CSS_Layouts_Float_Flexbox_Grid.zip</a:t>
            </a:r>
            <a:endParaRPr lang="en-US" sz="2400" dirty="0">
              <a:latin typeface="Arial-BoldM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019375-E163-8251-58CA-66A160A0D9F9}"/>
              </a:ext>
            </a:extLst>
          </p:cNvPr>
          <p:cNvSpPr txBox="1"/>
          <p:nvPr/>
        </p:nvSpPr>
        <p:spPr>
          <a:xfrm>
            <a:off x="1122415" y="8524143"/>
            <a:ext cx="12185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-BoldMT"/>
              </a:rPr>
              <a:t>Extract Exercises from Ex_Files_CSS_Layouts_Float_Flexbox_Grid.zip</a:t>
            </a:r>
            <a:endParaRPr lang="en-US" sz="2400" dirty="0">
              <a:latin typeface="Arial-BoldMT"/>
            </a:endParaRPr>
          </a:p>
          <a:p>
            <a:r>
              <a:rPr lang="en-US" sz="2400" b="1" dirty="0">
                <a:latin typeface="Arial-BoldMT"/>
              </a:rPr>
              <a:t>   into C:\May29_Labs</a:t>
            </a:r>
            <a:endParaRPr lang="en-US" sz="2400" b="1" i="0" u="none" strike="noStrike" baseline="0" dirty="0">
              <a:latin typeface="Arial-Bold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F905B-2411-F962-E4FC-95C3D968FDE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33" t="13951" r="18740" b="33618"/>
          <a:stretch/>
        </p:blipFill>
        <p:spPr>
          <a:xfrm>
            <a:off x="1122415" y="3608695"/>
            <a:ext cx="11769343" cy="4294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DB263-C213-8D21-0B67-F2F1DCCBE3C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367" r="61060" b="59605"/>
          <a:stretch/>
        </p:blipFill>
        <p:spPr>
          <a:xfrm>
            <a:off x="1356068" y="9612542"/>
            <a:ext cx="9838794" cy="326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8E19F-A804-33EB-4936-AA75508C3EC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5384" r="52303" b="48619"/>
          <a:stretch/>
        </p:blipFill>
        <p:spPr>
          <a:xfrm>
            <a:off x="13885818" y="3651942"/>
            <a:ext cx="9271391" cy="37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5. Code Pen Links and Resources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83902AB-73D8-C047-20D5-2623165592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7763"/>
          <a:stretch/>
        </p:blipFill>
        <p:spPr>
          <a:xfrm>
            <a:off x="11019052" y="4325638"/>
            <a:ext cx="12532927" cy="819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F9773-551B-7385-0B98-06D93B8F46B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848" t="10980" r="20361"/>
          <a:stretch/>
        </p:blipFill>
        <p:spPr>
          <a:xfrm>
            <a:off x="1210962" y="4747367"/>
            <a:ext cx="9234933" cy="7646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1F0897-B3B8-A707-8F32-6D61A9CC0AC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690" t="16223" r="55243" b="53877"/>
          <a:stretch/>
        </p:blipFill>
        <p:spPr>
          <a:xfrm>
            <a:off x="1902939" y="2298117"/>
            <a:ext cx="41242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6. Bootstrap Overview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BBF180-FC44-8A60-C566-311B3A942667}"/>
              </a:ext>
            </a:extLst>
          </p:cNvPr>
          <p:cNvSpPr txBox="1"/>
          <p:nvPr/>
        </p:nvSpPr>
        <p:spPr>
          <a:xfrm>
            <a:off x="783881" y="2530550"/>
            <a:ext cx="14605686" cy="1200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https://www.linkedin.com/learning/bootstrap-5-essential-training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FC0CE-6959-1141-FBDD-D8DBC9B59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62" t="12947" r="15553"/>
          <a:stretch/>
        </p:blipFill>
        <p:spPr>
          <a:xfrm>
            <a:off x="914400" y="3588873"/>
            <a:ext cx="10848513" cy="7130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681C0-18A9-AE34-42CD-8DBE3496A8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237" t="28297" r="15657" b="29334"/>
          <a:stretch/>
        </p:blipFill>
        <p:spPr>
          <a:xfrm>
            <a:off x="12610502" y="3588873"/>
            <a:ext cx="3402774" cy="3854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8F18CD-E0B3-94AE-5F31-B4FCC7D843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399" t="27830" r="15495" b="22998"/>
          <a:stretch/>
        </p:blipFill>
        <p:spPr>
          <a:xfrm>
            <a:off x="12610501" y="7340272"/>
            <a:ext cx="3601563" cy="47344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C5AA6F-32B0-8E1D-1A45-9D2A958E47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237" t="28428" r="15657" b="11231"/>
          <a:stretch/>
        </p:blipFill>
        <p:spPr>
          <a:xfrm>
            <a:off x="17447739" y="3588872"/>
            <a:ext cx="3402773" cy="5488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BF5A7C-6556-D206-101C-D031E31624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075" t="28428" r="15493" b="34463"/>
          <a:stretch/>
        </p:blipFill>
        <p:spPr>
          <a:xfrm>
            <a:off x="17447740" y="9494643"/>
            <a:ext cx="3402772" cy="33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7. Bootstrap Slides and Code Examples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81EED0-4209-7E6C-D428-23E0959129B6}"/>
              </a:ext>
            </a:extLst>
          </p:cNvPr>
          <p:cNvSpPr txBox="1"/>
          <p:nvPr/>
        </p:nvSpPr>
        <p:spPr>
          <a:xfrm>
            <a:off x="914400" y="2560120"/>
            <a:ext cx="17100670" cy="994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There are no exercise files in this linked course.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BUT you can find all the code for this course at this URL: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	raybo.org/slides_bootstrap5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This will take you to a slideshow with all the links you'll need for the course.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At the bottom of the slideshow, you'll find a navigation toolbar.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You can hit the t key to show or hide the toolbar.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If you hit the m key, you'll see an index of all the slides for the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If you click on a slide, that slide will play in your monitor.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At the beginning of each slide, there is an overlay with a link to the slide for that video.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If you're watching the video, you can jump to each of the slides at that URL</a:t>
            </a:r>
          </a:p>
        </p:txBody>
      </p:sp>
    </p:spTree>
    <p:extLst>
      <p:ext uri="{BB962C8B-B14F-4D97-AF65-F5344CB8AC3E}">
        <p14:creationId xmlns:p14="http://schemas.microsoft.com/office/powerpoint/2010/main" val="138918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8. Bootstrap Slides and Code Examples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AD48B68-17C0-8ACA-E61C-8D0201C88803}"/>
              </a:ext>
            </a:extLst>
          </p:cNvPr>
          <p:cNvSpPr txBox="1"/>
          <p:nvPr/>
        </p:nvSpPr>
        <p:spPr>
          <a:xfrm>
            <a:off x="914399" y="2733624"/>
            <a:ext cx="14344649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RayVeal Slides (raybo.org)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7F5E03-EA6E-71B4-5FEC-580B7CF00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986"/>
          <a:stretch/>
        </p:blipFill>
        <p:spPr>
          <a:xfrm>
            <a:off x="914402" y="3775504"/>
            <a:ext cx="10576662" cy="76809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70B696-A8E9-9A26-5F2F-DCFB67EB7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4912" y="2560120"/>
            <a:ext cx="9696891" cy="5212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7DCE54-FE98-3C14-0CC8-2979E1A7A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4914" y="8137960"/>
            <a:ext cx="952677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A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574A9"/>
      </a:accent1>
      <a:accent2>
        <a:srgbClr val="EC5752"/>
      </a:accent2>
      <a:accent3>
        <a:srgbClr val="7F8EA8"/>
      </a:accent3>
      <a:accent4>
        <a:srgbClr val="0082C8"/>
      </a:accent4>
      <a:accent5>
        <a:srgbClr val="1A4C6D"/>
      </a:accent5>
      <a:accent6>
        <a:srgbClr val="02A8A6"/>
      </a:accent6>
      <a:hlink>
        <a:srgbClr val="BA324F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t Green">
      <a:srgbClr val="4EC3C8"/>
    </a:custClr>
    <a:custClr name="Sapphire">
      <a:srgbClr val="1F4A7E"/>
    </a:custClr>
    <a:custClr name="Granite">
      <a:srgbClr val="203040"/>
    </a:custClr>
    <a:custClr name="Midnight">
      <a:srgbClr val="2F4159"/>
    </a:custClr>
    <a:custClr name="Dull Green">
      <a:srgbClr val="4291A4"/>
    </a:custClr>
    <a:custClr name="Gold">
      <a:srgbClr val="DAAD58"/>
    </a:custClr>
  </a:custClrLst>
  <a:extLst>
    <a:ext uri="{05A4C25C-085E-4340-85A3-A5531E510DB2}">
      <thm15:themeFamily xmlns:thm15="http://schemas.microsoft.com/office/thememl/2012/main" name="Web Age Presentation Sample.pptx" id="{E203E6A7-C5A6-4E7A-9C5E-AF313C8B0646}" vid="{69BEEA65-C1C8-4F46-9ADF-E5203EBB6D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Age Presentation Sample</Template>
  <TotalTime>77902</TotalTime>
  <Words>564</Words>
  <Application>Microsoft Office PowerPoint</Application>
  <PresentationFormat>Custom</PresentationFormat>
  <Paragraphs>82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Arial-BoldMT</vt:lpstr>
      <vt:lpstr>Calibri</vt:lpstr>
      <vt:lpstr>Raleway</vt:lpstr>
      <vt:lpstr>Roboto Regular</vt:lpstr>
      <vt:lpstr>Tahoma</vt:lpstr>
      <vt:lpstr>Times New Roman</vt:lpstr>
      <vt:lpstr>Wingdings</vt:lpstr>
      <vt:lpstr>Office Theme</vt:lpstr>
      <vt:lpstr>Flexbox/Bootstrap/ Responsive Design</vt:lpstr>
      <vt:lpstr>1. What is _______________?</vt:lpstr>
      <vt:lpstr>2. This week study overview</vt:lpstr>
      <vt:lpstr>3. Flexbox Overview</vt:lpstr>
      <vt:lpstr>4. Flexbox Exercises and Exercise Files</vt:lpstr>
      <vt:lpstr>5. Code Pen Links and Resources</vt:lpstr>
      <vt:lpstr>6. Bootstrap Overview</vt:lpstr>
      <vt:lpstr>7. Bootstrap Slides and Code Examples</vt:lpstr>
      <vt:lpstr>8. Bootstrap Slides and Code Examples</vt:lpstr>
      <vt:lpstr>Additional Reading and Examples to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Option 1</dc:title>
  <dc:creator>Lynn Gerle</dc:creator>
  <cp:lastModifiedBy>Saravanan Kuppusamy</cp:lastModifiedBy>
  <cp:revision>673</cp:revision>
  <dcterms:created xsi:type="dcterms:W3CDTF">2021-02-08T22:33:23Z</dcterms:created>
  <dcterms:modified xsi:type="dcterms:W3CDTF">2024-05-29T14:06:04Z</dcterms:modified>
</cp:coreProperties>
</file>